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3E4D1EB-4E4E-44BF-A471-9D0B15CACA0C}" type="datetimeFigureOut">
              <a:rPr lang="pl-PL" smtClean="0"/>
              <a:t>2023-06-13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FF26CA8-C5B8-41F7-B146-90A8E2F04EB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4D1EB-4E4E-44BF-A471-9D0B15CACA0C}" type="datetimeFigureOut">
              <a:rPr lang="pl-PL" smtClean="0"/>
              <a:t>2023-06-13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6CA8-C5B8-41F7-B146-90A8E2F04EB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4D1EB-4E4E-44BF-A471-9D0B15CACA0C}" type="datetimeFigureOut">
              <a:rPr lang="pl-PL" smtClean="0"/>
              <a:t>2023-06-13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6CA8-C5B8-41F7-B146-90A8E2F04EB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4D1EB-4E4E-44BF-A471-9D0B15CACA0C}" type="datetimeFigureOut">
              <a:rPr lang="pl-PL" smtClean="0"/>
              <a:t>2023-06-13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6CA8-C5B8-41F7-B146-90A8E2F04EB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4D1EB-4E4E-44BF-A471-9D0B15CACA0C}" type="datetimeFigureOut">
              <a:rPr lang="pl-PL" smtClean="0"/>
              <a:t>2023-06-13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6CA8-C5B8-41F7-B146-90A8E2F04EB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4D1EB-4E4E-44BF-A471-9D0B15CACA0C}" type="datetimeFigureOut">
              <a:rPr lang="pl-PL" smtClean="0"/>
              <a:t>2023-06-13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6CA8-C5B8-41F7-B146-90A8E2F04EBA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4D1EB-4E4E-44BF-A471-9D0B15CACA0C}" type="datetimeFigureOut">
              <a:rPr lang="pl-PL" smtClean="0"/>
              <a:t>2023-06-13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6CA8-C5B8-41F7-B146-90A8E2F04EBA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4D1EB-4E4E-44BF-A471-9D0B15CACA0C}" type="datetimeFigureOut">
              <a:rPr lang="pl-PL" smtClean="0"/>
              <a:t>2023-06-13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6CA8-C5B8-41F7-B146-90A8E2F04EB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4D1EB-4E4E-44BF-A471-9D0B15CACA0C}" type="datetimeFigureOut">
              <a:rPr lang="pl-PL" smtClean="0"/>
              <a:t>2023-06-13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6CA8-C5B8-41F7-B146-90A8E2F04EB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3E4D1EB-4E4E-44BF-A471-9D0B15CACA0C}" type="datetimeFigureOut">
              <a:rPr lang="pl-PL" smtClean="0"/>
              <a:t>2023-06-13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FF26CA8-C5B8-41F7-B146-90A8E2F04EB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3E4D1EB-4E4E-44BF-A471-9D0B15CACA0C}" type="datetimeFigureOut">
              <a:rPr lang="pl-PL" smtClean="0"/>
              <a:t>2023-06-13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FF26CA8-C5B8-41F7-B146-90A8E2F04EB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3E4D1EB-4E4E-44BF-A471-9D0B15CACA0C}" type="datetimeFigureOut">
              <a:rPr lang="pl-PL" smtClean="0"/>
              <a:t>2023-06-13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FF26CA8-C5B8-41F7-B146-90A8E2F04EB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ARTETERAPIA </a:t>
            </a:r>
            <a:br>
              <a:rPr lang="pl-PL" b="1" dirty="0"/>
            </a:br>
            <a:r>
              <a:rPr lang="pl-PL" b="1" dirty="0"/>
              <a:t>część </a:t>
            </a:r>
            <a:r>
              <a:rPr lang="pl-PL" b="1" dirty="0" smtClean="0"/>
              <a:t>II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2068642"/>
          </a:xfrm>
        </p:spPr>
        <p:txBody>
          <a:bodyPr>
            <a:normAutofit fontScale="92500" lnSpcReduction="20000"/>
          </a:bodyPr>
          <a:lstStyle/>
          <a:p>
            <a:r>
              <a:rPr lang="pl-PL" sz="4400" b="1" dirty="0" smtClean="0">
                <a:latin typeface="+mj-lt"/>
              </a:rPr>
              <a:t>Narzędzia arteterapii</a:t>
            </a:r>
          </a:p>
          <a:p>
            <a:pPr algn="r"/>
            <a:endParaRPr lang="pl-PL" sz="1800" dirty="0" smtClean="0">
              <a:latin typeface="+mj-lt"/>
            </a:endParaRPr>
          </a:p>
          <a:p>
            <a:pPr algn="r"/>
            <a:endParaRPr lang="pl-PL" sz="1800" dirty="0">
              <a:latin typeface="+mj-lt"/>
            </a:endParaRPr>
          </a:p>
          <a:p>
            <a:pPr algn="r"/>
            <a:r>
              <a:rPr lang="pl-PL" sz="1800" dirty="0" smtClean="0">
                <a:latin typeface="+mj-lt"/>
              </a:rPr>
              <a:t>Opracowanie:</a:t>
            </a:r>
          </a:p>
          <a:p>
            <a:pPr algn="r"/>
            <a:r>
              <a:rPr lang="pl-PL" sz="1800" dirty="0" smtClean="0">
                <a:latin typeface="+mj-lt"/>
              </a:rPr>
              <a:t>K. Przęczek</a:t>
            </a:r>
          </a:p>
          <a:p>
            <a:pPr algn="r"/>
            <a:r>
              <a:rPr lang="pl-PL" sz="1800" dirty="0" smtClean="0">
                <a:latin typeface="+mj-lt"/>
              </a:rPr>
              <a:t>A. Śmietana</a:t>
            </a:r>
            <a:endParaRPr lang="pl-PL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238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Mieszanie metod i technik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•Bardzo dobrze jest mieszać metody i techniki, co może przynosić znacznie lepsze efekty niż stosowanie np. wyłącznie muzykoterapii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smtClean="0"/>
              <a:t>Szczególnie w przypadku młodszych dzieci stosowanie różnorodności pozwala zachować zainteresowanie, wypełniając jednocześnie cele terapeutyczne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smtClean="0"/>
              <a:t>Wielość ćwiczeń </a:t>
            </a:r>
            <a:r>
              <a:rPr lang="pl-PL" dirty="0" err="1" smtClean="0"/>
              <a:t>arteterapeutycznych</a:t>
            </a:r>
            <a:r>
              <a:rPr lang="pl-PL" dirty="0" smtClean="0"/>
              <a:t> pozwala nam na swobodny dobór technik, musimy jednakże pamiętać, aby łączyć je w sposób racjonalny i celowy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991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836712"/>
            <a:ext cx="6543829" cy="4886357"/>
          </a:xfrm>
        </p:spPr>
        <p:txBody>
          <a:bodyPr/>
          <a:lstStyle/>
          <a:p>
            <a:r>
              <a:rPr lang="pl-PL" dirty="0" smtClean="0"/>
              <a:t>Prezentacja przygotowana na podstawie materiałów ze szkolenia w którym uczestniczyły autorki.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846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Wprowadzenie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844824"/>
            <a:ext cx="6831861" cy="3878245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pl-PL" dirty="0" smtClean="0"/>
              <a:t>•Arteterapia pozwala nam na zastosowanie wielu          narzędzi, metod i technik, w praktyce wielość rozwiązań sprawia, że jesteśmy ograniczeni wyłącznie naszą kreatywnością</a:t>
            </a:r>
            <a:r>
              <a:rPr lang="pl-PL" dirty="0"/>
              <a:t>.</a:t>
            </a:r>
          </a:p>
          <a:p>
            <a:endParaRPr lang="pl-PL" dirty="0" smtClean="0"/>
          </a:p>
          <a:p>
            <a:pPr marL="137160" indent="0">
              <a:buNone/>
            </a:pPr>
            <a:r>
              <a:rPr lang="pl-PL" dirty="0" smtClean="0"/>
              <a:t>•Dzięki możliwości zastosowania wielu technik poza aspektem terapeutycznym bardzo często arteterapia niesie ze sobą także walor edukacyjny, ponieważ przekazuje i uwidacznia uczestnikom nowe możliwości.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667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Muzykoterapia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1916832"/>
            <a:ext cx="6484437" cy="35318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•Jest jedną z najpopularniejszych metod stosowanych w arteterapii.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smtClean="0"/>
              <a:t>Jest dziedziną wykorzystującą dźwięk – w postaci własnego głosu, nagrań, piosenek, ale także instrumentów muzycznych do osiągnięcia określonych celów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smtClean="0"/>
              <a:t>Muzykoterapia ułatwia nawiązywanie relacji i pomaga rozwiązywać problemy emocjonalne takie jak wybuchy złości, zmiana nieprawidłowych zachowań, ujawnienie i nazywanie emocji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17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Biblioterapia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5656" y="1772816"/>
            <a:ext cx="6196405" cy="36038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/>
              <a:t>        </a:t>
            </a:r>
          </a:p>
          <a:p>
            <a:pPr marL="0" indent="0">
              <a:buNone/>
            </a:pPr>
            <a:r>
              <a:rPr lang="pl-PL" sz="2800" dirty="0" smtClean="0"/>
              <a:t>•Swoją popularność zyskała przede wszystkim wśród najmłodszych uczniów, którzy z chęcią słuchają bajek mających walor terapeutyczny</a:t>
            </a:r>
            <a:r>
              <a:rPr lang="pl-PL" sz="2800" dirty="0"/>
              <a:t>.</a:t>
            </a:r>
          </a:p>
          <a:p>
            <a:pPr marL="0" indent="0">
              <a:buNone/>
            </a:pPr>
            <a:endParaRPr lang="pl-PL" sz="2800" dirty="0" smtClean="0"/>
          </a:p>
          <a:p>
            <a:pPr marL="0" indent="0">
              <a:buNone/>
            </a:pPr>
            <a:r>
              <a:rPr lang="pl-PL" sz="2800" dirty="0" smtClean="0"/>
              <a:t>•W biblioterapii wykorzystujemy literaturę, baśnie, bajki, wiersze w celu odniesienia efektów terapeutycznych. W chwili obecnej wykorzystuje się w ramach biblioterapii także improwizację i </a:t>
            </a:r>
            <a:r>
              <a:rPr lang="pl-PL" sz="2800" dirty="0" err="1" smtClean="0"/>
              <a:t>storytelling</a:t>
            </a:r>
            <a:r>
              <a:rPr lang="pl-PL" sz="2800" dirty="0"/>
              <a:t>.</a:t>
            </a:r>
          </a:p>
          <a:p>
            <a:pPr marL="0" indent="0">
              <a:buNone/>
            </a:pPr>
            <a:endParaRPr lang="pl-PL" sz="2800" dirty="0" smtClean="0"/>
          </a:p>
          <a:p>
            <a:pPr marL="0" indent="0">
              <a:buNone/>
            </a:pPr>
            <a:r>
              <a:rPr lang="pl-PL" sz="2800" dirty="0" smtClean="0"/>
              <a:t>•Najczęściej biblioterapia ma na celu zrozumienie otaczającego świata, zwiększanie poczucia własnej wartości, zwiększenia motywacji</a:t>
            </a:r>
            <a:r>
              <a:rPr lang="pl-PL" sz="2800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313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Choreoterapia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•Terapia poprzez taniec to połączenie ruchu oraz muzyki, które pozwala na wyzwolenie emocji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smtClean="0"/>
              <a:t>Dzięki społecznemu charakterowi, różnorodności form oraz możliwość oddziaływania na psychikę, choreoterapia jest coraz częściej stosowaną metodą </a:t>
            </a:r>
            <a:r>
              <a:rPr lang="pl-PL" dirty="0" err="1" smtClean="0"/>
              <a:t>arteterapeutyczną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•Choreoterapia umożliwia otwarcie siebie na potrzeby swoje i innych, wzmacnia poczucie własnej wartości i pewności siebie.</a:t>
            </a:r>
          </a:p>
          <a:p>
            <a:pPr marL="0" indent="0">
              <a:buNone/>
            </a:pPr>
            <a:r>
              <a:rPr lang="pl-PL" dirty="0"/>
              <a:t>•Poza cechami terapeutycznymi taniec kształtuje sprawność fizyczną i ruchową, zwiększa poczucie rytmu.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178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Teatroterapia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smtClean="0"/>
              <a:t>Dzięki zastosowaniu technik teatralnych możemy uzyskać cele terapeutyczne takie jak odczucie ulgi, emocjonalnej integracji i rozwoju osobowości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smtClean="0"/>
              <a:t>Ekspresja teatralna pozwala na uwolnienie różnych emocji, dzięki którym można się zbliżyć do problemów emocjonalnych człowieka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smtClean="0"/>
              <a:t>Bardzo często pozwala uświadomić sobie własne uczucia, uwolnić się od niepokojów i lepiej zrozumieć siebie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594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Ekspresja plastyczna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smtClean="0"/>
              <a:t>Pozwala na osiągnięcie wielu różnych  efektów terapeutycznych, w szczególności pozwala na uwolnienie emocji, umożliwia diagnozę stanu psychicznego pacjenta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•Ekspresja plastyczna w swoim zakresie może wykorzystywać takie formy jak rysunek, malarstwo, grafika, linoryt, rzeźba, różnego rodzaju wycinanki, wyklejanki, kolaże czy też tkactwo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•Powstawanie rysunku wiąże się z wieloma procesami psychicznymi, angażuje funkcjonowanie poznawcze, emocjonalne, behawioralne, społeczne i artystyczne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454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Inne działania </a:t>
            </a:r>
            <a:r>
              <a:rPr lang="pl-PL" dirty="0" smtClean="0"/>
              <a:t>terapeutyczne: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smtClean="0"/>
              <a:t>Arteterapia stanowi praktycznie nieograniczone źródło </a:t>
            </a:r>
          </a:p>
          <a:p>
            <a:pPr marL="0" indent="0">
              <a:buNone/>
            </a:pPr>
            <a:r>
              <a:rPr lang="pl-PL" dirty="0" smtClean="0"/>
              <a:t>doznań estetycznych i w praktyce każde odczuwanie sztuki może zostać zastosowane w arteterapii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smtClean="0"/>
              <a:t>Z innych technik </a:t>
            </a:r>
            <a:r>
              <a:rPr lang="pl-PL" dirty="0" err="1" smtClean="0"/>
              <a:t>arteterapeutycznych</a:t>
            </a:r>
            <a:r>
              <a:rPr lang="pl-PL" dirty="0" smtClean="0"/>
              <a:t> można wyróżnić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 smtClean="0"/>
              <a:t>- Terapię relaksacyjną (z wykorzystaniem technik relaksacji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 smtClean="0"/>
              <a:t>- Fototerapię, </a:t>
            </a:r>
            <a:r>
              <a:rPr lang="pl-PL" dirty="0" err="1" smtClean="0"/>
              <a:t>chromoterapię</a:t>
            </a:r>
            <a:r>
              <a:rPr lang="pl-PL" dirty="0" smtClean="0"/>
              <a:t> (terapię kolorami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- Aromaterapię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098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Mniej popularne narzędzia </a:t>
            </a:r>
            <a:r>
              <a:rPr lang="pl-PL" dirty="0" smtClean="0"/>
              <a:t>arteterapii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•</a:t>
            </a:r>
            <a:r>
              <a:rPr lang="pl-PL" dirty="0" err="1" smtClean="0"/>
              <a:t>Estetoterapia</a:t>
            </a:r>
            <a:r>
              <a:rPr lang="pl-PL" dirty="0" smtClean="0"/>
              <a:t> – terapia przez doznania estetyczne, obcowanie z dziełami sztuki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err="1" smtClean="0"/>
              <a:t>Hortikuloterapia</a:t>
            </a:r>
            <a:r>
              <a:rPr lang="pl-PL" dirty="0" smtClean="0"/>
              <a:t> – terapia poprzez pracę i obcowanie z ogrodem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err="1" smtClean="0"/>
              <a:t>Silwoterapia</a:t>
            </a:r>
            <a:r>
              <a:rPr lang="pl-PL" dirty="0" smtClean="0"/>
              <a:t> – terapia poprzez obcowanie z  lasem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•</a:t>
            </a:r>
            <a:r>
              <a:rPr lang="pl-PL" dirty="0" smtClean="0"/>
              <a:t>Talasoterapia –terapia poprzez obcowanie z morzem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335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nezka">
  <a:themeElements>
    <a:clrScheme name="Pinezk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inezk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ezk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71</TotalTime>
  <Words>574</Words>
  <Application>Microsoft Office PowerPoint</Application>
  <PresentationFormat>Pokaz na ekranie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Pinezka</vt:lpstr>
      <vt:lpstr>ARTETERAPIA  część II</vt:lpstr>
      <vt:lpstr>Wprowadzenie</vt:lpstr>
      <vt:lpstr>Muzykoterapia</vt:lpstr>
      <vt:lpstr>Biblioterapia</vt:lpstr>
      <vt:lpstr>Choreoterapia</vt:lpstr>
      <vt:lpstr>Teatroterapia</vt:lpstr>
      <vt:lpstr>Ekspresja plastyczna</vt:lpstr>
      <vt:lpstr>Inne działania terapeutyczne:</vt:lpstr>
      <vt:lpstr>Mniej popularne narzędzia arteterapii</vt:lpstr>
      <vt:lpstr>Mieszanie metod i technik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ARTETERAPIA  część II</dc:title>
  <dc:creator>Kasiek</dc:creator>
  <cp:lastModifiedBy>Kasiek</cp:lastModifiedBy>
  <cp:revision>9</cp:revision>
  <dcterms:created xsi:type="dcterms:W3CDTF">2021-04-02T17:54:24Z</dcterms:created>
  <dcterms:modified xsi:type="dcterms:W3CDTF">2023-06-13T19:25:24Z</dcterms:modified>
</cp:coreProperties>
</file>